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8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9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B1B0BB-7A98-41A4-80A5-35838AF6C6AB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1BF13B-C32A-4119-87CB-E6AD80BFEA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8964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2769D-20CB-45D5-BB7F-E8F20B2EDC69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Алейник Е.С.</a:t>
            </a:r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2769D-20CB-45D5-BB7F-E8F20B2EDC69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Алейник Е.С.</a:t>
            </a:r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2769D-20CB-45D5-BB7F-E8F20B2EDC69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Алейник Е.С.</a:t>
            </a:r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2769D-20CB-45D5-BB7F-E8F20B2EDC69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Алейник Е.С.</a:t>
            </a:r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2769D-20CB-45D5-BB7F-E8F20B2EDC69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Алейник Е.С.</a:t>
            </a:r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2769D-20CB-45D5-BB7F-E8F20B2EDC69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Алейник Е.С.</a:t>
            </a:r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2769D-20CB-45D5-BB7F-E8F20B2EDC69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Алейник Е.С.</a:t>
            </a:r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2769D-20CB-45D5-BB7F-E8F20B2EDC69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Алейник Е.С.</a:t>
            </a:r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2769D-20CB-45D5-BB7F-E8F20B2EDC69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Алейник Е.С.</a:t>
            </a:r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Прямоугольник 73"/>
          <p:cNvSpPr/>
          <p:nvPr/>
        </p:nvSpPr>
        <p:spPr>
          <a:xfrm>
            <a:off x="179512" y="188640"/>
            <a:ext cx="8712968" cy="1323439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Учреждение образования </a:t>
            </a:r>
            <a:endParaRPr lang="ru-RU" sz="2000" dirty="0"/>
          </a:p>
          <a:p>
            <a:pPr algn="ctr"/>
            <a:r>
              <a:rPr lang="ru-RU" sz="2000" b="1" dirty="0"/>
              <a:t>«Гомельский государственный университет </a:t>
            </a:r>
            <a:endParaRPr lang="ru-RU" sz="2000" dirty="0"/>
          </a:p>
          <a:p>
            <a:pPr algn="ctr"/>
            <a:r>
              <a:rPr lang="ru-RU" sz="2000" b="1" dirty="0"/>
              <a:t>имени Франциска Скорины»</a:t>
            </a:r>
            <a:endParaRPr lang="ru-RU" sz="2000" dirty="0"/>
          </a:p>
          <a:p>
            <a:pPr algn="ctr"/>
            <a:r>
              <a:rPr lang="ru-RU" sz="2000" b="1" dirty="0"/>
              <a:t>Кафедра геологии и географии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179512" y="2276872"/>
            <a:ext cx="8712968" cy="2554545"/>
          </a:xfrm>
          <a:prstGeom prst="rect">
            <a:avLst/>
          </a:prstGeom>
          <a:gradFill flip="none" rotWithShape="1">
            <a:gsLst>
              <a:gs pos="0">
                <a:srgbClr val="FFFF66">
                  <a:shade val="30000"/>
                  <a:satMod val="115000"/>
                </a:srgbClr>
              </a:gs>
              <a:gs pos="50000">
                <a:srgbClr val="FFFF66">
                  <a:shade val="67500"/>
                  <a:satMod val="115000"/>
                </a:srgbClr>
              </a:gs>
              <a:gs pos="100000">
                <a:srgbClr val="FFFF66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ФОТОКАТАЛОГ ПО ДИСЦИПЛИНЕ «ПАЛЕОНТОЛОГИЯ»</a:t>
            </a:r>
          </a:p>
          <a:p>
            <a:pPr algn="ctr"/>
            <a:r>
              <a:rPr lang="ru-RU" sz="3200" b="1" dirty="0" smtClean="0"/>
              <a:t>ЧАСТЬ </a:t>
            </a:r>
            <a:r>
              <a:rPr lang="en-US" sz="3200" b="1" dirty="0"/>
              <a:t>V</a:t>
            </a:r>
            <a:endParaRPr lang="en-US" sz="3200" b="1" dirty="0" smtClean="0"/>
          </a:p>
          <a:p>
            <a:pPr algn="ctr"/>
            <a:r>
              <a:rPr lang="ru-RU" sz="3200" b="1" dirty="0" smtClean="0"/>
              <a:t>ТИП </a:t>
            </a:r>
            <a:r>
              <a:rPr lang="en-US" sz="3200" b="1" dirty="0" smtClean="0"/>
              <a:t>MOLLUSCA</a:t>
            </a:r>
          </a:p>
          <a:p>
            <a:pPr algn="ctr"/>
            <a:r>
              <a:rPr lang="ru-RU" sz="3200" b="1" i="1" dirty="0" smtClean="0"/>
              <a:t>КЛАСС </a:t>
            </a:r>
            <a:r>
              <a:rPr lang="en-US" sz="3200" b="1" i="1" dirty="0" smtClean="0"/>
              <a:t>CEPHALOPODA</a:t>
            </a:r>
          </a:p>
        </p:txBody>
      </p:sp>
    </p:spTree>
    <p:extLst>
      <p:ext uri="{BB962C8B-B14F-4D97-AF65-F5344CB8AC3E}">
        <p14:creationId xmlns:p14="http://schemas.microsoft.com/office/powerpoint/2010/main" val="43664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rgbClr val="FF505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i="1" dirty="0" smtClean="0"/>
              <a:t>Тип </a:t>
            </a:r>
            <a:r>
              <a:rPr lang="en-US" sz="4000" b="1" i="1" dirty="0" err="1" smtClean="0"/>
              <a:t>Mollusca</a:t>
            </a:r>
            <a:endParaRPr lang="ru-RU" sz="4000" dirty="0"/>
          </a:p>
        </p:txBody>
      </p:sp>
      <p:sp>
        <p:nvSpPr>
          <p:cNvPr id="9" name="Нижний колонтитул 7"/>
          <p:cNvSpPr txBox="1">
            <a:spLocks/>
          </p:cNvSpPr>
          <p:nvPr/>
        </p:nvSpPr>
        <p:spPr>
          <a:xfrm>
            <a:off x="0" y="1556792"/>
            <a:ext cx="9144000" cy="576064"/>
          </a:xfrm>
          <a:prstGeom prst="rect">
            <a:avLst/>
          </a:prstGeom>
          <a:solidFill>
            <a:srgbClr val="66FF66"/>
          </a:solidFill>
        </p:spPr>
        <p:txBody>
          <a:bodyPr vert="horz" tIns="0" bIns="0" anchor="b"/>
          <a:lstStyle/>
          <a:p>
            <a:pPr algn="ctr"/>
            <a:r>
              <a:rPr lang="ru-RU" sz="2800" b="1" i="1" dirty="0" smtClean="0"/>
              <a:t>Подкласс </a:t>
            </a:r>
            <a:r>
              <a:rPr lang="en-US" sz="2800" b="1" i="1" dirty="0" err="1" smtClean="0"/>
              <a:t>Ammonoidea</a:t>
            </a:r>
            <a:endParaRPr lang="ru-RU" sz="2800" dirty="0" smtClean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836712"/>
            <a:ext cx="9144000" cy="584775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i="1" dirty="0" smtClean="0"/>
              <a:t>Класс </a:t>
            </a:r>
            <a:r>
              <a:rPr lang="en-US" sz="3200" b="1" i="1" dirty="0" err="1" smtClean="0"/>
              <a:t>Cephalopoda</a:t>
            </a:r>
            <a:endParaRPr lang="ru-RU" sz="3200" dirty="0"/>
          </a:p>
        </p:txBody>
      </p:sp>
      <p:sp>
        <p:nvSpPr>
          <p:cNvPr id="11" name="Нижний колонтитул 7"/>
          <p:cNvSpPr txBox="1">
            <a:spLocks/>
          </p:cNvSpPr>
          <p:nvPr/>
        </p:nvSpPr>
        <p:spPr>
          <a:xfrm>
            <a:off x="2843808" y="5733256"/>
            <a:ext cx="4211960" cy="941189"/>
          </a:xfrm>
          <a:prstGeom prst="rect">
            <a:avLst/>
          </a:prstGeom>
          <a:solidFill>
            <a:srgbClr val="33CCFF"/>
          </a:solidFill>
        </p:spPr>
        <p:txBody>
          <a:bodyPr vert="horz" tIns="0" bIns="0" anchor="b"/>
          <a:lstStyle/>
          <a:p>
            <a:pPr algn="ctr"/>
            <a:r>
              <a:rPr lang="en-US" sz="2400" b="1" i="1" dirty="0" smtClean="0"/>
              <a:t>p. </a:t>
            </a:r>
            <a:r>
              <a:rPr lang="en-US" sz="2400" b="1" i="1" dirty="0" err="1" smtClean="0"/>
              <a:t>Juvavites</a:t>
            </a:r>
            <a:endParaRPr lang="ru-RU" sz="2400" dirty="0" smtClean="0"/>
          </a:p>
          <a:p>
            <a:pPr algn="ctr"/>
            <a:r>
              <a:rPr lang="en-US" sz="2400" b="1" i="1" dirty="0" err="1" smtClean="0"/>
              <a:t>T</a:t>
            </a:r>
            <a:r>
              <a:rPr lang="en-US" sz="2400" b="1" i="1" baseline="-25000" dirty="0" err="1" smtClean="0"/>
              <a:t>3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6866" name="Picture 2" descr="D:\ЕГОР\универ\ПАЛЕОНТОЛОГИЯ\Альбом\DSC02724.JPG"/>
          <p:cNvPicPr>
            <a:picLocks noChangeAspect="1" noChangeArrowheads="1"/>
          </p:cNvPicPr>
          <p:nvPr/>
        </p:nvPicPr>
        <p:blipFill>
          <a:blip r:embed="rId3" cstate="print"/>
          <a:srcRect t="16404" r="43061" b="13944"/>
          <a:stretch>
            <a:fillRect/>
          </a:stretch>
        </p:blipFill>
        <p:spPr bwMode="auto">
          <a:xfrm rot="5400000">
            <a:off x="3284998" y="2411746"/>
            <a:ext cx="3268172" cy="29984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14094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rgbClr val="FF505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i="1" dirty="0" smtClean="0"/>
              <a:t>Тип </a:t>
            </a:r>
            <a:r>
              <a:rPr lang="en-US" sz="4000" b="1" i="1" dirty="0" err="1" smtClean="0"/>
              <a:t>Mollusca</a:t>
            </a:r>
            <a:endParaRPr lang="ru-RU" sz="4000" dirty="0"/>
          </a:p>
        </p:txBody>
      </p:sp>
      <p:sp>
        <p:nvSpPr>
          <p:cNvPr id="9" name="Нижний колонтитул 7"/>
          <p:cNvSpPr txBox="1">
            <a:spLocks/>
          </p:cNvSpPr>
          <p:nvPr/>
        </p:nvSpPr>
        <p:spPr>
          <a:xfrm>
            <a:off x="0" y="1556792"/>
            <a:ext cx="9144000" cy="576064"/>
          </a:xfrm>
          <a:prstGeom prst="rect">
            <a:avLst/>
          </a:prstGeom>
          <a:solidFill>
            <a:srgbClr val="66FF66"/>
          </a:solidFill>
        </p:spPr>
        <p:txBody>
          <a:bodyPr vert="horz" tIns="0" bIns="0" anchor="b"/>
          <a:lstStyle/>
          <a:p>
            <a:pPr algn="ctr"/>
            <a:r>
              <a:rPr lang="ru-RU" sz="2800" b="1" i="1" dirty="0" smtClean="0"/>
              <a:t>Подкласс </a:t>
            </a:r>
            <a:r>
              <a:rPr lang="en-US" sz="2800" b="1" i="1" dirty="0" err="1" smtClean="0"/>
              <a:t>Ammonoidea</a:t>
            </a:r>
            <a:endParaRPr lang="ru-RU" sz="2800" dirty="0" smtClean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836712"/>
            <a:ext cx="9144000" cy="584775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i="1" dirty="0" smtClean="0"/>
              <a:t>Класс </a:t>
            </a:r>
            <a:r>
              <a:rPr lang="en-US" sz="3200" b="1" i="1" dirty="0" err="1" smtClean="0"/>
              <a:t>Cephalopoda</a:t>
            </a:r>
            <a:endParaRPr lang="ru-RU" sz="3200" dirty="0"/>
          </a:p>
        </p:txBody>
      </p:sp>
      <p:sp>
        <p:nvSpPr>
          <p:cNvPr id="11" name="Нижний колонтитул 7"/>
          <p:cNvSpPr txBox="1">
            <a:spLocks/>
          </p:cNvSpPr>
          <p:nvPr/>
        </p:nvSpPr>
        <p:spPr>
          <a:xfrm>
            <a:off x="323528" y="5589240"/>
            <a:ext cx="4211960" cy="941189"/>
          </a:xfrm>
          <a:prstGeom prst="rect">
            <a:avLst/>
          </a:prstGeom>
          <a:solidFill>
            <a:srgbClr val="33CCFF"/>
          </a:solidFill>
        </p:spPr>
        <p:txBody>
          <a:bodyPr vert="horz" tIns="0" bIns="0" anchor="b"/>
          <a:lstStyle/>
          <a:p>
            <a:pPr algn="ctr"/>
            <a:r>
              <a:rPr lang="en-US" sz="2400" b="1" i="1" dirty="0" smtClean="0"/>
              <a:t>p. </a:t>
            </a:r>
            <a:r>
              <a:rPr lang="en-US" sz="2400" b="1" i="1" dirty="0" err="1" smtClean="0"/>
              <a:t>Perisphinctes</a:t>
            </a:r>
            <a:endParaRPr lang="ru-RU" sz="2400" dirty="0" smtClean="0"/>
          </a:p>
          <a:p>
            <a:pPr algn="ctr"/>
            <a:r>
              <a:rPr lang="en-US" sz="2400" b="1" i="1" dirty="0" err="1" smtClean="0"/>
              <a:t>J</a:t>
            </a:r>
            <a:r>
              <a:rPr lang="en-US" sz="2400" b="1" i="1" baseline="-25000" dirty="0" err="1" smtClean="0"/>
              <a:t>3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Нижний колонтитул 7"/>
          <p:cNvSpPr txBox="1">
            <a:spLocks/>
          </p:cNvSpPr>
          <p:nvPr/>
        </p:nvSpPr>
        <p:spPr>
          <a:xfrm>
            <a:off x="4788024" y="5589240"/>
            <a:ext cx="4211960" cy="941189"/>
          </a:xfrm>
          <a:prstGeom prst="rect">
            <a:avLst/>
          </a:prstGeom>
          <a:solidFill>
            <a:srgbClr val="33CCFF"/>
          </a:solidFill>
        </p:spPr>
        <p:txBody>
          <a:bodyPr vert="horz" tIns="0" bIns="0" anchor="b"/>
          <a:lstStyle/>
          <a:p>
            <a:pPr algn="ctr"/>
            <a:r>
              <a:rPr lang="en-US" sz="2400" b="1" i="1" dirty="0" smtClean="0"/>
              <a:t>p. </a:t>
            </a:r>
            <a:r>
              <a:rPr lang="en-US" sz="2400" b="1" i="1" dirty="0" err="1" smtClean="0"/>
              <a:t>Virgatites</a:t>
            </a:r>
            <a:endParaRPr lang="ru-RU" sz="2400" dirty="0" smtClean="0"/>
          </a:p>
          <a:p>
            <a:pPr algn="ctr"/>
            <a:r>
              <a:rPr lang="en-US" sz="2400" b="1" i="1" dirty="0" err="1" smtClean="0"/>
              <a:t>J</a:t>
            </a:r>
            <a:r>
              <a:rPr lang="en-US" sz="2400" b="1" i="1" baseline="-25000" dirty="0" err="1" smtClean="0"/>
              <a:t>3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2530" name="Picture 2" descr="D:\ЕГОР\универ\ПАЛЕОНТОЛОГИЯ\Альбом\DSC02704.JPG"/>
          <p:cNvPicPr>
            <a:picLocks noChangeAspect="1" noChangeArrowheads="1"/>
          </p:cNvPicPr>
          <p:nvPr/>
        </p:nvPicPr>
        <p:blipFill>
          <a:blip r:embed="rId3" cstate="print"/>
          <a:srcRect l="24606" r="18455" b="41010"/>
          <a:stretch>
            <a:fillRect/>
          </a:stretch>
        </p:blipFill>
        <p:spPr bwMode="auto">
          <a:xfrm>
            <a:off x="5076056" y="2420887"/>
            <a:ext cx="3744416" cy="2909465"/>
          </a:xfrm>
          <a:prstGeom prst="rect">
            <a:avLst/>
          </a:prstGeom>
          <a:noFill/>
        </p:spPr>
      </p:pic>
      <p:pic>
        <p:nvPicPr>
          <p:cNvPr id="22531" name="Picture 3" descr="D:\ЕГОР\универ\ПАЛЕОНТОЛОГИЯ\Альбом\DSC02710.JPG"/>
          <p:cNvPicPr>
            <a:picLocks noChangeAspect="1" noChangeArrowheads="1"/>
          </p:cNvPicPr>
          <p:nvPr/>
        </p:nvPicPr>
        <p:blipFill>
          <a:blip r:embed="rId4" cstate="print"/>
          <a:srcRect l="18455" t="16404" r="38140" b="24606"/>
          <a:stretch>
            <a:fillRect/>
          </a:stretch>
        </p:blipFill>
        <p:spPr bwMode="auto">
          <a:xfrm rot="5400000">
            <a:off x="1070192" y="2466312"/>
            <a:ext cx="2760858" cy="28140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98107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rgbClr val="FF505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i="1" dirty="0" smtClean="0"/>
              <a:t>Тип </a:t>
            </a:r>
            <a:r>
              <a:rPr lang="en-US" sz="4000" b="1" i="1" dirty="0" err="1" smtClean="0"/>
              <a:t>Mollusca</a:t>
            </a:r>
            <a:endParaRPr lang="ru-RU" sz="4000" dirty="0"/>
          </a:p>
        </p:txBody>
      </p:sp>
      <p:sp>
        <p:nvSpPr>
          <p:cNvPr id="9" name="Нижний колонтитул 7"/>
          <p:cNvSpPr txBox="1">
            <a:spLocks/>
          </p:cNvSpPr>
          <p:nvPr/>
        </p:nvSpPr>
        <p:spPr>
          <a:xfrm>
            <a:off x="0" y="1556792"/>
            <a:ext cx="9144000" cy="576064"/>
          </a:xfrm>
          <a:prstGeom prst="rect">
            <a:avLst/>
          </a:prstGeom>
          <a:solidFill>
            <a:srgbClr val="66FF66"/>
          </a:solidFill>
        </p:spPr>
        <p:txBody>
          <a:bodyPr vert="horz" tIns="0" bIns="0" anchor="b"/>
          <a:lstStyle/>
          <a:p>
            <a:pPr algn="ctr"/>
            <a:r>
              <a:rPr lang="ru-RU" sz="2800" b="1" i="1" dirty="0" smtClean="0"/>
              <a:t>Подкласс </a:t>
            </a:r>
            <a:r>
              <a:rPr lang="en-US" sz="2800" b="1" i="1" dirty="0" err="1" smtClean="0"/>
              <a:t>Ammonoidea</a:t>
            </a:r>
            <a:endParaRPr lang="ru-RU" sz="2800" dirty="0" smtClean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836712"/>
            <a:ext cx="9144000" cy="584775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i="1" dirty="0" smtClean="0"/>
              <a:t>Класс </a:t>
            </a:r>
            <a:r>
              <a:rPr lang="en-US" sz="3200" b="1" i="1" dirty="0" err="1" smtClean="0"/>
              <a:t>Cephalopoda</a:t>
            </a:r>
            <a:endParaRPr lang="ru-RU" sz="3200" dirty="0"/>
          </a:p>
        </p:txBody>
      </p:sp>
      <p:sp>
        <p:nvSpPr>
          <p:cNvPr id="6" name="Нижний колонтитул 7"/>
          <p:cNvSpPr txBox="1">
            <a:spLocks/>
          </p:cNvSpPr>
          <p:nvPr/>
        </p:nvSpPr>
        <p:spPr>
          <a:xfrm>
            <a:off x="2466020" y="5602733"/>
            <a:ext cx="4211960" cy="941189"/>
          </a:xfrm>
          <a:prstGeom prst="rect">
            <a:avLst/>
          </a:prstGeom>
          <a:solidFill>
            <a:srgbClr val="33CCFF"/>
          </a:solidFill>
        </p:spPr>
        <p:txBody>
          <a:bodyPr vert="horz" tIns="0" bIns="0" anchor="b"/>
          <a:lstStyle/>
          <a:p>
            <a:pPr algn="ctr"/>
            <a:r>
              <a:rPr lang="en-US" sz="2400" b="1" i="1" dirty="0" smtClean="0"/>
              <a:t>p. </a:t>
            </a:r>
            <a:r>
              <a:rPr lang="en-US" sz="2400" b="1" i="1" dirty="0" err="1" smtClean="0"/>
              <a:t>Parahoplites</a:t>
            </a:r>
            <a:endParaRPr lang="ru-RU" sz="2400" dirty="0" smtClean="0"/>
          </a:p>
          <a:p>
            <a:pPr algn="ctr"/>
            <a:r>
              <a:rPr lang="en-US" sz="2400" b="1" i="1" dirty="0" err="1" smtClean="0"/>
              <a:t>K</a:t>
            </a:r>
            <a:r>
              <a:rPr lang="en-US" sz="2400" b="1" i="1" baseline="-25000" dirty="0" err="1" smtClean="0"/>
              <a:t>1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22" name="Picture 2" descr="D:\ЕГОР\универ\ПАЛЕОНТОЛОГИЯ\Альбом\DSC02716.JPG"/>
          <p:cNvPicPr>
            <a:picLocks noChangeAspect="1" noChangeArrowheads="1"/>
          </p:cNvPicPr>
          <p:nvPr/>
        </p:nvPicPr>
        <p:blipFill>
          <a:blip r:embed="rId3" cstate="print"/>
          <a:srcRect l="12303" t="4101" r="30758"/>
          <a:stretch>
            <a:fillRect/>
          </a:stretch>
        </p:blipFill>
        <p:spPr bwMode="auto">
          <a:xfrm rot="5400000">
            <a:off x="3103458" y="2034857"/>
            <a:ext cx="2937083" cy="37100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91278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rgbClr val="FF505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i="1" dirty="0" smtClean="0"/>
              <a:t>Тип </a:t>
            </a:r>
            <a:r>
              <a:rPr lang="en-US" sz="4000" b="1" i="1" dirty="0" err="1" smtClean="0"/>
              <a:t>Mollusca</a:t>
            </a:r>
            <a:endParaRPr lang="ru-RU" sz="4000" dirty="0"/>
          </a:p>
        </p:txBody>
      </p:sp>
      <p:sp>
        <p:nvSpPr>
          <p:cNvPr id="9" name="Нижний колонтитул 7"/>
          <p:cNvSpPr txBox="1">
            <a:spLocks/>
          </p:cNvSpPr>
          <p:nvPr/>
        </p:nvSpPr>
        <p:spPr>
          <a:xfrm>
            <a:off x="0" y="1556792"/>
            <a:ext cx="9144000" cy="576064"/>
          </a:xfrm>
          <a:prstGeom prst="rect">
            <a:avLst/>
          </a:prstGeom>
          <a:solidFill>
            <a:srgbClr val="66FF66"/>
          </a:solidFill>
        </p:spPr>
        <p:txBody>
          <a:bodyPr vert="horz" tIns="0" bIns="0" anchor="b"/>
          <a:lstStyle/>
          <a:p>
            <a:pPr algn="ctr"/>
            <a:r>
              <a:rPr lang="ru-RU" sz="2800" b="1" i="1" dirty="0" smtClean="0"/>
              <a:t>Подкласс </a:t>
            </a:r>
            <a:r>
              <a:rPr lang="en-US" sz="2800" b="1" i="1" dirty="0" err="1" smtClean="0"/>
              <a:t>Ammonoidea</a:t>
            </a:r>
            <a:endParaRPr lang="ru-RU" sz="2800" dirty="0" smtClean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836712"/>
            <a:ext cx="9144000" cy="584775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i="1" dirty="0" smtClean="0"/>
              <a:t>Класс </a:t>
            </a:r>
            <a:r>
              <a:rPr lang="en-US" sz="3200" b="1" i="1" dirty="0" err="1" smtClean="0"/>
              <a:t>Cephalopoda</a:t>
            </a:r>
            <a:endParaRPr lang="ru-RU" sz="3200" dirty="0"/>
          </a:p>
        </p:txBody>
      </p:sp>
      <p:sp>
        <p:nvSpPr>
          <p:cNvPr id="11" name="Нижний колонтитул 7"/>
          <p:cNvSpPr txBox="1">
            <a:spLocks/>
          </p:cNvSpPr>
          <p:nvPr/>
        </p:nvSpPr>
        <p:spPr>
          <a:xfrm>
            <a:off x="2790056" y="5476933"/>
            <a:ext cx="4211960" cy="941189"/>
          </a:xfrm>
          <a:prstGeom prst="rect">
            <a:avLst/>
          </a:prstGeom>
          <a:solidFill>
            <a:srgbClr val="33CCFF"/>
          </a:solidFill>
        </p:spPr>
        <p:txBody>
          <a:bodyPr vert="horz" tIns="0" bIns="0" anchor="b"/>
          <a:lstStyle/>
          <a:p>
            <a:pPr algn="ctr"/>
            <a:r>
              <a:rPr lang="en-US" sz="2400" b="1" i="1" dirty="0" smtClean="0"/>
              <a:t>p. </a:t>
            </a:r>
            <a:r>
              <a:rPr lang="en-US" sz="2400" b="1" i="1" dirty="0" err="1" smtClean="0"/>
              <a:t>Parkinsonia</a:t>
            </a:r>
            <a:endParaRPr lang="ru-RU" sz="2400" dirty="0" smtClean="0"/>
          </a:p>
          <a:p>
            <a:pPr algn="ctr"/>
            <a:r>
              <a:rPr lang="en-US" sz="2400" b="1" i="1" dirty="0" err="1" smtClean="0"/>
              <a:t>J</a:t>
            </a:r>
            <a:r>
              <a:rPr lang="en-US" sz="2400" b="1" i="1" baseline="-25000" dirty="0" err="1" smtClean="0"/>
              <a:t>2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7650" name="Picture 2" descr="D:\ЕГОР\универ\ПАЛЕОНТОЛОГИЯ\Альбом\DSC02713.JPG"/>
          <p:cNvPicPr>
            <a:picLocks noChangeAspect="1" noChangeArrowheads="1"/>
          </p:cNvPicPr>
          <p:nvPr/>
        </p:nvPicPr>
        <p:blipFill>
          <a:blip r:embed="rId3" cstate="print"/>
          <a:srcRect l="18455" t="24606" r="46137" b="18045"/>
          <a:stretch>
            <a:fillRect/>
          </a:stretch>
        </p:blipFill>
        <p:spPr bwMode="auto">
          <a:xfrm rot="5400000">
            <a:off x="3443673" y="2109055"/>
            <a:ext cx="2904726" cy="35283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23376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rgbClr val="FF505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i="1" dirty="0" smtClean="0"/>
              <a:t>Тип </a:t>
            </a:r>
            <a:r>
              <a:rPr lang="en-US" sz="4000" b="1" i="1" dirty="0" err="1" smtClean="0"/>
              <a:t>Mollusca</a:t>
            </a:r>
            <a:endParaRPr lang="ru-RU" sz="4000" dirty="0"/>
          </a:p>
        </p:txBody>
      </p:sp>
      <p:sp>
        <p:nvSpPr>
          <p:cNvPr id="9" name="Нижний колонтитул 7"/>
          <p:cNvSpPr txBox="1">
            <a:spLocks/>
          </p:cNvSpPr>
          <p:nvPr/>
        </p:nvSpPr>
        <p:spPr>
          <a:xfrm>
            <a:off x="0" y="1556792"/>
            <a:ext cx="9144000" cy="576064"/>
          </a:xfrm>
          <a:prstGeom prst="rect">
            <a:avLst/>
          </a:prstGeom>
          <a:solidFill>
            <a:srgbClr val="66FF66"/>
          </a:solidFill>
        </p:spPr>
        <p:txBody>
          <a:bodyPr vert="horz" tIns="0" bIns="0" anchor="b"/>
          <a:lstStyle/>
          <a:p>
            <a:pPr algn="ctr"/>
            <a:r>
              <a:rPr lang="ru-RU" sz="2800" b="1" i="1" dirty="0" smtClean="0"/>
              <a:t>Подкласс </a:t>
            </a:r>
            <a:r>
              <a:rPr lang="en-US" sz="2800" b="1" i="1" dirty="0" err="1" smtClean="0"/>
              <a:t>Ammonoidea</a:t>
            </a:r>
            <a:endParaRPr lang="ru-RU" sz="2800" dirty="0" smtClean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836712"/>
            <a:ext cx="9144000" cy="584775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i="1" dirty="0" smtClean="0"/>
              <a:t>Класс </a:t>
            </a:r>
            <a:r>
              <a:rPr lang="en-US" sz="3200" b="1" i="1" dirty="0" err="1" smtClean="0"/>
              <a:t>Cephalopoda</a:t>
            </a:r>
            <a:endParaRPr lang="ru-RU" sz="3200" dirty="0"/>
          </a:p>
        </p:txBody>
      </p:sp>
      <p:sp>
        <p:nvSpPr>
          <p:cNvPr id="11" name="Нижний колонтитул 7"/>
          <p:cNvSpPr txBox="1">
            <a:spLocks/>
          </p:cNvSpPr>
          <p:nvPr/>
        </p:nvSpPr>
        <p:spPr>
          <a:xfrm>
            <a:off x="323528" y="5589240"/>
            <a:ext cx="4211960" cy="941189"/>
          </a:xfrm>
          <a:prstGeom prst="rect">
            <a:avLst/>
          </a:prstGeom>
          <a:solidFill>
            <a:srgbClr val="33CCFF"/>
          </a:solidFill>
        </p:spPr>
        <p:txBody>
          <a:bodyPr vert="horz" tIns="0" bIns="0" anchor="b"/>
          <a:lstStyle/>
          <a:p>
            <a:pPr algn="ctr"/>
            <a:r>
              <a:rPr lang="en-US" sz="2400" b="1" i="1" dirty="0" smtClean="0"/>
              <a:t>p. </a:t>
            </a:r>
            <a:r>
              <a:rPr lang="en-US" sz="2400" b="1" i="1" dirty="0" err="1" smtClean="0"/>
              <a:t>Neocomites</a:t>
            </a:r>
            <a:endParaRPr lang="ru-RU" sz="2400" dirty="0" smtClean="0"/>
          </a:p>
          <a:p>
            <a:pPr algn="ctr"/>
            <a:r>
              <a:rPr lang="en-US" sz="2400" b="1" i="1" dirty="0" err="1" smtClean="0"/>
              <a:t>J</a:t>
            </a:r>
            <a:r>
              <a:rPr lang="en-US" sz="2400" b="1" i="1" baseline="-25000" dirty="0" err="1" smtClean="0"/>
              <a:t>3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Нижний колонтитул 7"/>
          <p:cNvSpPr txBox="1">
            <a:spLocks/>
          </p:cNvSpPr>
          <p:nvPr/>
        </p:nvSpPr>
        <p:spPr>
          <a:xfrm>
            <a:off x="4788024" y="5589240"/>
            <a:ext cx="4211960" cy="941189"/>
          </a:xfrm>
          <a:prstGeom prst="rect">
            <a:avLst/>
          </a:prstGeom>
          <a:solidFill>
            <a:srgbClr val="33CCFF"/>
          </a:solidFill>
        </p:spPr>
        <p:txBody>
          <a:bodyPr vert="horz" tIns="0" bIns="0" anchor="b"/>
          <a:lstStyle/>
          <a:p>
            <a:pPr algn="ctr"/>
            <a:r>
              <a:rPr lang="en-US" sz="2400" b="1" i="1" dirty="0" smtClean="0"/>
              <a:t>p. </a:t>
            </a:r>
            <a:r>
              <a:rPr lang="en-US" sz="2400" b="1" i="1" dirty="0" err="1" smtClean="0"/>
              <a:t>Artinskia</a:t>
            </a:r>
            <a:endParaRPr lang="ru-RU" sz="2400" dirty="0" smtClean="0"/>
          </a:p>
          <a:p>
            <a:pPr algn="ctr"/>
            <a:r>
              <a:rPr lang="en-US" sz="2400" b="1" i="1" dirty="0" err="1" smtClean="0"/>
              <a:t>C</a:t>
            </a:r>
            <a:r>
              <a:rPr lang="en-US" sz="2400" b="1" i="1" baseline="-25000" dirty="0" err="1" smtClean="0"/>
              <a:t>3</a:t>
            </a:r>
            <a:r>
              <a:rPr lang="en-US" sz="2400" b="1" i="1" dirty="0" smtClean="0"/>
              <a:t> – </a:t>
            </a:r>
            <a:r>
              <a:rPr lang="en-US" sz="2400" b="1" i="1" dirty="0" err="1" smtClean="0"/>
              <a:t>P</a:t>
            </a:r>
            <a:r>
              <a:rPr lang="en-US" sz="2400" b="1" i="1" baseline="-25000" dirty="0" err="1" smtClean="0"/>
              <a:t>1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3554" name="Picture 2" descr="D:\ЕГОР\универ\ПАЛЕОНТОЛОГИЯ\Альбом\DSC02705.JPG"/>
          <p:cNvPicPr>
            <a:picLocks noChangeAspect="1" noChangeArrowheads="1"/>
          </p:cNvPicPr>
          <p:nvPr/>
        </p:nvPicPr>
        <p:blipFill>
          <a:blip r:embed="rId3" cstate="print"/>
          <a:srcRect l="9227" t="12303" r="36909" b="12303"/>
          <a:stretch>
            <a:fillRect/>
          </a:stretch>
        </p:blipFill>
        <p:spPr bwMode="auto">
          <a:xfrm rot="5400000">
            <a:off x="5440782" y="2200178"/>
            <a:ext cx="3080743" cy="3234132"/>
          </a:xfrm>
          <a:prstGeom prst="rect">
            <a:avLst/>
          </a:prstGeom>
          <a:noFill/>
        </p:spPr>
      </p:pic>
      <p:pic>
        <p:nvPicPr>
          <p:cNvPr id="23555" name="Picture 3" descr="D:\ЕГОР\универ\ПАЛЕОНТОЛОГИЯ\Альбом\DSC02709.JPG"/>
          <p:cNvPicPr>
            <a:picLocks noChangeAspect="1" noChangeArrowheads="1"/>
          </p:cNvPicPr>
          <p:nvPr/>
        </p:nvPicPr>
        <p:blipFill>
          <a:blip r:embed="rId4" cstate="print"/>
          <a:srcRect l="12303" r="12303" b="28707"/>
          <a:stretch>
            <a:fillRect/>
          </a:stretch>
        </p:blipFill>
        <p:spPr bwMode="auto">
          <a:xfrm>
            <a:off x="395536" y="2348880"/>
            <a:ext cx="4104456" cy="29108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40134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rgbClr val="FF505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i="1" dirty="0" smtClean="0"/>
              <a:t>Тип </a:t>
            </a:r>
            <a:r>
              <a:rPr lang="en-US" sz="4000" b="1" i="1" dirty="0" err="1" smtClean="0"/>
              <a:t>Mollusca</a:t>
            </a:r>
            <a:endParaRPr lang="ru-RU" sz="4000" dirty="0"/>
          </a:p>
        </p:txBody>
      </p:sp>
      <p:sp>
        <p:nvSpPr>
          <p:cNvPr id="9" name="Нижний колонтитул 7"/>
          <p:cNvSpPr txBox="1">
            <a:spLocks/>
          </p:cNvSpPr>
          <p:nvPr/>
        </p:nvSpPr>
        <p:spPr>
          <a:xfrm>
            <a:off x="0" y="1556792"/>
            <a:ext cx="9144000" cy="576064"/>
          </a:xfrm>
          <a:prstGeom prst="rect">
            <a:avLst/>
          </a:prstGeom>
          <a:solidFill>
            <a:srgbClr val="66FF66"/>
          </a:solidFill>
        </p:spPr>
        <p:txBody>
          <a:bodyPr vert="horz" tIns="0" bIns="0" anchor="b"/>
          <a:lstStyle/>
          <a:p>
            <a:pPr algn="ctr"/>
            <a:r>
              <a:rPr lang="ru-RU" sz="2800" b="1" i="1" dirty="0" smtClean="0"/>
              <a:t>Подкласс </a:t>
            </a:r>
            <a:r>
              <a:rPr lang="en-US" sz="2800" b="1" i="1" dirty="0" err="1" smtClean="0"/>
              <a:t>Ammonoidea</a:t>
            </a:r>
            <a:endParaRPr lang="ru-RU" sz="2800" dirty="0" smtClean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836712"/>
            <a:ext cx="9144000" cy="584775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i="1" dirty="0" smtClean="0"/>
              <a:t>Класс </a:t>
            </a:r>
            <a:r>
              <a:rPr lang="en-US" sz="3200" b="1" i="1" dirty="0" err="1" smtClean="0"/>
              <a:t>Cephalopoda</a:t>
            </a:r>
            <a:endParaRPr lang="ru-RU" sz="3200" dirty="0"/>
          </a:p>
        </p:txBody>
      </p:sp>
      <p:sp>
        <p:nvSpPr>
          <p:cNvPr id="11" name="Нижний колонтитул 7"/>
          <p:cNvSpPr txBox="1">
            <a:spLocks/>
          </p:cNvSpPr>
          <p:nvPr/>
        </p:nvSpPr>
        <p:spPr>
          <a:xfrm>
            <a:off x="323528" y="5589240"/>
            <a:ext cx="4211960" cy="941189"/>
          </a:xfrm>
          <a:prstGeom prst="rect">
            <a:avLst/>
          </a:prstGeom>
          <a:solidFill>
            <a:srgbClr val="33CCFF"/>
          </a:solidFill>
        </p:spPr>
        <p:txBody>
          <a:bodyPr vert="horz" tIns="0" bIns="0" anchor="b"/>
          <a:lstStyle/>
          <a:p>
            <a:pPr algn="ctr"/>
            <a:r>
              <a:rPr lang="en-US" sz="2400" b="1" i="1" dirty="0" smtClean="0"/>
              <a:t>p. </a:t>
            </a:r>
            <a:r>
              <a:rPr lang="en-US" sz="2400" b="1" i="1" dirty="0" err="1" smtClean="0"/>
              <a:t>Simbirskites</a:t>
            </a:r>
            <a:endParaRPr lang="ru-RU" sz="2400" dirty="0" smtClean="0"/>
          </a:p>
          <a:p>
            <a:pPr algn="ctr"/>
            <a:r>
              <a:rPr lang="en-US" sz="2400" b="1" i="1" dirty="0" err="1" smtClean="0"/>
              <a:t>K</a:t>
            </a:r>
            <a:r>
              <a:rPr lang="en-US" sz="2400" b="1" i="1" baseline="-25000" dirty="0" err="1" smtClean="0"/>
              <a:t>1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Нижний колонтитул 7"/>
          <p:cNvSpPr txBox="1">
            <a:spLocks/>
          </p:cNvSpPr>
          <p:nvPr/>
        </p:nvSpPr>
        <p:spPr>
          <a:xfrm>
            <a:off x="4788024" y="5589240"/>
            <a:ext cx="4211960" cy="941189"/>
          </a:xfrm>
          <a:prstGeom prst="rect">
            <a:avLst/>
          </a:prstGeom>
          <a:solidFill>
            <a:srgbClr val="33CCFF"/>
          </a:solidFill>
        </p:spPr>
        <p:txBody>
          <a:bodyPr vert="horz" tIns="0" bIns="0" anchor="b"/>
          <a:lstStyle/>
          <a:p>
            <a:pPr algn="ctr"/>
            <a:r>
              <a:rPr lang="en-US" sz="2400" b="1" i="1" dirty="0" smtClean="0"/>
              <a:t>p. </a:t>
            </a:r>
            <a:r>
              <a:rPr lang="en-US" sz="2400" b="1" i="1" dirty="0" err="1" smtClean="0"/>
              <a:t>Sporadoceras</a:t>
            </a:r>
            <a:endParaRPr lang="ru-RU" sz="2400" dirty="0" smtClean="0"/>
          </a:p>
          <a:p>
            <a:pPr algn="ctr"/>
            <a:r>
              <a:rPr lang="en-US" sz="2400" b="1" i="1" dirty="0" err="1" smtClean="0"/>
              <a:t>D</a:t>
            </a:r>
            <a:r>
              <a:rPr lang="en-US" sz="2400" b="1" i="1" baseline="-25000" dirty="0" err="1" smtClean="0"/>
              <a:t>3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5602" name="Picture 2" descr="D:\ЕГОР\универ\ПАЛЕОНТОЛОГИЯ\Альбом\DSC02707.JPG"/>
          <p:cNvPicPr>
            <a:picLocks noChangeAspect="1" noChangeArrowheads="1"/>
          </p:cNvPicPr>
          <p:nvPr/>
        </p:nvPicPr>
        <p:blipFill>
          <a:blip r:embed="rId3" cstate="print"/>
          <a:srcRect l="18455" r="18455" b="41010"/>
          <a:stretch>
            <a:fillRect/>
          </a:stretch>
        </p:blipFill>
        <p:spPr bwMode="auto">
          <a:xfrm>
            <a:off x="467544" y="2420888"/>
            <a:ext cx="3902057" cy="2736304"/>
          </a:xfrm>
          <a:prstGeom prst="rect">
            <a:avLst/>
          </a:prstGeom>
          <a:noFill/>
        </p:spPr>
      </p:pic>
      <p:pic>
        <p:nvPicPr>
          <p:cNvPr id="25603" name="Picture 3" descr="G:\палео\DSC02836.JPG"/>
          <p:cNvPicPr>
            <a:picLocks noChangeAspect="1" noChangeArrowheads="1"/>
          </p:cNvPicPr>
          <p:nvPr/>
        </p:nvPicPr>
        <p:blipFill>
          <a:blip r:embed="rId4" cstate="print"/>
          <a:srcRect l="24606" t="16404" r="36663" b="16404"/>
          <a:stretch>
            <a:fillRect/>
          </a:stretch>
        </p:blipFill>
        <p:spPr bwMode="auto">
          <a:xfrm rot="5400000">
            <a:off x="5276467" y="1932445"/>
            <a:ext cx="2766938" cy="35998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33365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rgbClr val="FF505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i="1" dirty="0" smtClean="0"/>
              <a:t>Тип </a:t>
            </a:r>
            <a:r>
              <a:rPr lang="en-US" sz="4000" b="1" i="1" dirty="0" err="1" smtClean="0"/>
              <a:t>Mollusca</a:t>
            </a:r>
            <a:endParaRPr lang="ru-RU" sz="4000" dirty="0"/>
          </a:p>
        </p:txBody>
      </p:sp>
      <p:sp>
        <p:nvSpPr>
          <p:cNvPr id="9" name="Нижний колонтитул 7"/>
          <p:cNvSpPr txBox="1">
            <a:spLocks/>
          </p:cNvSpPr>
          <p:nvPr/>
        </p:nvSpPr>
        <p:spPr>
          <a:xfrm>
            <a:off x="0" y="1556792"/>
            <a:ext cx="9144000" cy="576064"/>
          </a:xfrm>
          <a:prstGeom prst="rect">
            <a:avLst/>
          </a:prstGeom>
          <a:solidFill>
            <a:srgbClr val="66FF66"/>
          </a:solidFill>
        </p:spPr>
        <p:txBody>
          <a:bodyPr vert="horz" tIns="0" bIns="0" anchor="b"/>
          <a:lstStyle/>
          <a:p>
            <a:pPr algn="ctr"/>
            <a:r>
              <a:rPr lang="ru-RU" sz="2800" b="1" i="1" dirty="0" smtClean="0"/>
              <a:t>Подкласс </a:t>
            </a:r>
            <a:r>
              <a:rPr lang="en-US" sz="2800" b="1" i="1" dirty="0" err="1" smtClean="0"/>
              <a:t>Ammonoidea</a:t>
            </a:r>
            <a:endParaRPr lang="ru-RU" sz="2800" dirty="0" smtClean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836712"/>
            <a:ext cx="9144000" cy="584775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i="1" dirty="0" smtClean="0"/>
              <a:t>Класс </a:t>
            </a:r>
            <a:r>
              <a:rPr lang="en-US" sz="3200" b="1" i="1" dirty="0" err="1" smtClean="0"/>
              <a:t>Cephalopoda</a:t>
            </a:r>
            <a:endParaRPr lang="ru-RU" sz="3200" dirty="0"/>
          </a:p>
        </p:txBody>
      </p:sp>
      <p:sp>
        <p:nvSpPr>
          <p:cNvPr id="6" name="Нижний колонтитул 7"/>
          <p:cNvSpPr txBox="1">
            <a:spLocks/>
          </p:cNvSpPr>
          <p:nvPr/>
        </p:nvSpPr>
        <p:spPr>
          <a:xfrm>
            <a:off x="2466020" y="5589240"/>
            <a:ext cx="4211960" cy="941189"/>
          </a:xfrm>
          <a:prstGeom prst="rect">
            <a:avLst/>
          </a:prstGeom>
          <a:solidFill>
            <a:srgbClr val="33CCFF"/>
          </a:solidFill>
        </p:spPr>
        <p:txBody>
          <a:bodyPr vert="horz" tIns="0" bIns="0" anchor="b"/>
          <a:lstStyle/>
          <a:p>
            <a:pPr algn="ctr"/>
            <a:r>
              <a:rPr lang="en-US" sz="2400" b="1" i="1" dirty="0" err="1" smtClean="0"/>
              <a:t>p.Tirolites</a:t>
            </a:r>
            <a:endParaRPr lang="ru-RU" sz="2400" dirty="0" smtClean="0"/>
          </a:p>
          <a:p>
            <a:pPr algn="ctr"/>
            <a:r>
              <a:rPr lang="en-US" sz="2400" b="1" i="1" dirty="0" err="1" smtClean="0"/>
              <a:t>T</a:t>
            </a:r>
            <a:r>
              <a:rPr lang="en-US" sz="2400" b="1" i="1" baseline="-25000" dirty="0" err="1" smtClean="0"/>
              <a:t>1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1746" name="Picture 2" descr="D:\ЕГОР\универ\ПАЛЕОНТОЛОГИЯ\Альбом\DSC02717.JPG"/>
          <p:cNvPicPr>
            <a:picLocks noChangeAspect="1" noChangeArrowheads="1"/>
          </p:cNvPicPr>
          <p:nvPr/>
        </p:nvPicPr>
        <p:blipFill>
          <a:blip r:embed="rId3" cstate="print"/>
          <a:srcRect l="12303" t="20505" r="39985" b="8202"/>
          <a:stretch>
            <a:fillRect/>
          </a:stretch>
        </p:blipFill>
        <p:spPr bwMode="auto">
          <a:xfrm rot="5400000">
            <a:off x="2889777" y="2096016"/>
            <a:ext cx="3148421" cy="35283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13728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rgbClr val="FF505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i="1" dirty="0" smtClean="0"/>
              <a:t>Тип </a:t>
            </a:r>
            <a:r>
              <a:rPr lang="en-US" sz="4000" b="1" i="1" dirty="0" err="1" smtClean="0"/>
              <a:t>Mollusca</a:t>
            </a:r>
            <a:endParaRPr lang="ru-RU" sz="4000" dirty="0"/>
          </a:p>
        </p:txBody>
      </p:sp>
      <p:sp>
        <p:nvSpPr>
          <p:cNvPr id="9" name="Нижний колонтитул 7"/>
          <p:cNvSpPr txBox="1">
            <a:spLocks/>
          </p:cNvSpPr>
          <p:nvPr/>
        </p:nvSpPr>
        <p:spPr>
          <a:xfrm>
            <a:off x="0" y="1556792"/>
            <a:ext cx="9144000" cy="576064"/>
          </a:xfrm>
          <a:prstGeom prst="rect">
            <a:avLst/>
          </a:prstGeom>
          <a:solidFill>
            <a:srgbClr val="66FF66"/>
          </a:solidFill>
        </p:spPr>
        <p:txBody>
          <a:bodyPr vert="horz" tIns="0" bIns="0" anchor="b"/>
          <a:lstStyle/>
          <a:p>
            <a:pPr algn="ctr"/>
            <a:r>
              <a:rPr lang="ru-RU" sz="2800" b="1" i="1" dirty="0" smtClean="0"/>
              <a:t>Подкласс </a:t>
            </a:r>
            <a:r>
              <a:rPr lang="en-US" sz="2800" b="1" i="1" dirty="0" err="1" smtClean="0"/>
              <a:t>Ammonoidea</a:t>
            </a:r>
            <a:endParaRPr lang="ru-RU" sz="2800" dirty="0" smtClean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836712"/>
            <a:ext cx="9144000" cy="584775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i="1" dirty="0" smtClean="0"/>
              <a:t>Класс </a:t>
            </a:r>
            <a:r>
              <a:rPr lang="en-US" sz="3200" b="1" i="1" dirty="0" err="1" smtClean="0"/>
              <a:t>Cephalopoda</a:t>
            </a:r>
            <a:endParaRPr lang="ru-RU" sz="3200" dirty="0"/>
          </a:p>
        </p:txBody>
      </p:sp>
      <p:sp>
        <p:nvSpPr>
          <p:cNvPr id="11" name="Нижний колонтитул 7"/>
          <p:cNvSpPr txBox="1">
            <a:spLocks/>
          </p:cNvSpPr>
          <p:nvPr/>
        </p:nvSpPr>
        <p:spPr>
          <a:xfrm>
            <a:off x="323528" y="5589240"/>
            <a:ext cx="4211960" cy="941189"/>
          </a:xfrm>
          <a:prstGeom prst="rect">
            <a:avLst/>
          </a:prstGeom>
          <a:solidFill>
            <a:srgbClr val="33CCFF"/>
          </a:solidFill>
        </p:spPr>
        <p:txBody>
          <a:bodyPr vert="horz" tIns="0" bIns="0" anchor="b"/>
          <a:lstStyle/>
          <a:p>
            <a:pPr algn="ctr"/>
            <a:r>
              <a:rPr lang="en-US" sz="2400" b="1" i="1" dirty="0" err="1" smtClean="0"/>
              <a:t>p.Riasanites</a:t>
            </a:r>
            <a:endParaRPr lang="ru-RU" sz="2400" dirty="0" smtClean="0"/>
          </a:p>
          <a:p>
            <a:pPr algn="ctr"/>
            <a:r>
              <a:rPr lang="en-US" sz="2400" b="1" i="1" dirty="0" err="1" smtClean="0"/>
              <a:t>K</a:t>
            </a:r>
            <a:r>
              <a:rPr lang="en-US" sz="2400" b="1" i="1" baseline="-25000" dirty="0" err="1" smtClean="0"/>
              <a:t>1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Нижний колонтитул 7"/>
          <p:cNvSpPr txBox="1">
            <a:spLocks/>
          </p:cNvSpPr>
          <p:nvPr/>
        </p:nvSpPr>
        <p:spPr>
          <a:xfrm>
            <a:off x="4788024" y="5589240"/>
            <a:ext cx="4211960" cy="941189"/>
          </a:xfrm>
          <a:prstGeom prst="rect">
            <a:avLst/>
          </a:prstGeom>
          <a:solidFill>
            <a:srgbClr val="33CCFF"/>
          </a:solidFill>
        </p:spPr>
        <p:txBody>
          <a:bodyPr vert="horz" tIns="0" bIns="0" anchor="b"/>
          <a:lstStyle/>
          <a:p>
            <a:pPr algn="ctr"/>
            <a:r>
              <a:rPr lang="en-US" sz="2400" b="1" i="1" dirty="0" err="1" smtClean="0"/>
              <a:t>p.Ludwigia</a:t>
            </a:r>
            <a:endParaRPr lang="ru-RU" sz="2400" dirty="0" smtClean="0"/>
          </a:p>
          <a:p>
            <a:pPr algn="ctr"/>
            <a:r>
              <a:rPr lang="en-US" sz="2400" b="1" i="1" dirty="0" err="1" smtClean="0"/>
              <a:t>J</a:t>
            </a:r>
            <a:r>
              <a:rPr lang="en-US" sz="2400" b="1" i="1" baseline="-25000" dirty="0" err="1" smtClean="0"/>
              <a:t>2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6626" name="Picture 2" descr="D:\ЕГОР\универ\ПАЛЕОНТОЛОГИЯ\Альбом\DSC02708.JPG"/>
          <p:cNvPicPr>
            <a:picLocks noChangeAspect="1" noChangeArrowheads="1"/>
          </p:cNvPicPr>
          <p:nvPr/>
        </p:nvPicPr>
        <p:blipFill>
          <a:blip r:embed="rId3" cstate="print"/>
          <a:srcRect l="6152" t="8202" r="36909"/>
          <a:stretch>
            <a:fillRect/>
          </a:stretch>
        </p:blipFill>
        <p:spPr bwMode="auto">
          <a:xfrm rot="5400000">
            <a:off x="5335402" y="2017526"/>
            <a:ext cx="3168353" cy="3831062"/>
          </a:xfrm>
          <a:prstGeom prst="rect">
            <a:avLst/>
          </a:prstGeom>
          <a:noFill/>
        </p:spPr>
      </p:pic>
      <p:pic>
        <p:nvPicPr>
          <p:cNvPr id="26627" name="Picture 3" descr="D:\ЕГОР\универ\ПАЛЕОНТОЛОГИЯ\Альбом\DSC02712.JPG"/>
          <p:cNvPicPr>
            <a:picLocks noChangeAspect="1" noChangeArrowheads="1"/>
          </p:cNvPicPr>
          <p:nvPr/>
        </p:nvPicPr>
        <p:blipFill>
          <a:blip r:embed="rId4" cstate="print"/>
          <a:srcRect l="14149" t="8202" r="9227" b="45112"/>
          <a:stretch>
            <a:fillRect/>
          </a:stretch>
        </p:blipFill>
        <p:spPr bwMode="auto">
          <a:xfrm>
            <a:off x="323528" y="2924944"/>
            <a:ext cx="4352632" cy="19889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4434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rgbClr val="FF505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i="1" dirty="0" smtClean="0"/>
              <a:t>Тип </a:t>
            </a:r>
            <a:r>
              <a:rPr lang="en-US" sz="4000" b="1" i="1" dirty="0" err="1" smtClean="0"/>
              <a:t>Mollusca</a:t>
            </a:r>
            <a:endParaRPr lang="ru-RU" sz="4000" dirty="0"/>
          </a:p>
        </p:txBody>
      </p:sp>
      <p:sp>
        <p:nvSpPr>
          <p:cNvPr id="9" name="Нижний колонтитул 7"/>
          <p:cNvSpPr txBox="1">
            <a:spLocks/>
          </p:cNvSpPr>
          <p:nvPr/>
        </p:nvSpPr>
        <p:spPr>
          <a:xfrm>
            <a:off x="0" y="1484784"/>
            <a:ext cx="9144000" cy="576064"/>
          </a:xfrm>
          <a:prstGeom prst="rect">
            <a:avLst/>
          </a:prstGeom>
          <a:solidFill>
            <a:srgbClr val="66FF66"/>
          </a:solidFill>
        </p:spPr>
        <p:txBody>
          <a:bodyPr vert="horz" tIns="0" bIns="0" anchor="b"/>
          <a:lstStyle/>
          <a:p>
            <a:pPr algn="ctr"/>
            <a:r>
              <a:rPr lang="ru-RU" sz="2800" b="1" i="1" dirty="0" smtClean="0"/>
              <a:t>Подкласс </a:t>
            </a:r>
            <a:r>
              <a:rPr lang="en-US" sz="2800" b="1" i="1" dirty="0" err="1" smtClean="0"/>
              <a:t>Ammonoidea</a:t>
            </a:r>
            <a:endParaRPr lang="ru-RU" sz="2800" dirty="0" smtClean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764704"/>
            <a:ext cx="9144000" cy="584775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i="1" dirty="0" smtClean="0"/>
              <a:t>Класс </a:t>
            </a:r>
            <a:r>
              <a:rPr lang="en-US" sz="3200" b="1" i="1" dirty="0" err="1" smtClean="0"/>
              <a:t>Cephalopoda</a:t>
            </a:r>
            <a:endParaRPr lang="ru-RU" sz="3200" dirty="0"/>
          </a:p>
        </p:txBody>
      </p:sp>
      <p:sp>
        <p:nvSpPr>
          <p:cNvPr id="11" name="Нижний колонтитул 7"/>
          <p:cNvSpPr txBox="1">
            <a:spLocks/>
          </p:cNvSpPr>
          <p:nvPr/>
        </p:nvSpPr>
        <p:spPr>
          <a:xfrm>
            <a:off x="251520" y="5733256"/>
            <a:ext cx="4211960" cy="941189"/>
          </a:xfrm>
          <a:prstGeom prst="rect">
            <a:avLst/>
          </a:prstGeom>
          <a:solidFill>
            <a:srgbClr val="33CCFF"/>
          </a:solidFill>
        </p:spPr>
        <p:txBody>
          <a:bodyPr vert="horz" tIns="0" bIns="0" anchor="b"/>
          <a:lstStyle/>
          <a:p>
            <a:pPr algn="ctr"/>
            <a:r>
              <a:rPr lang="en-US" sz="2400" b="1" i="1" dirty="0" err="1" smtClean="0"/>
              <a:t>p.Deshayesites</a:t>
            </a:r>
            <a:endParaRPr lang="ru-RU" sz="2400" b="1" dirty="0" smtClean="0"/>
          </a:p>
          <a:p>
            <a:pPr algn="ctr"/>
            <a:r>
              <a:rPr lang="en-US" sz="2400" b="1" i="1" dirty="0" err="1" smtClean="0"/>
              <a:t>K</a:t>
            </a:r>
            <a:r>
              <a:rPr lang="en-US" sz="2400" b="1" i="1" baseline="-25000" dirty="0" err="1" smtClean="0"/>
              <a:t>1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Нижний колонтитул 7"/>
          <p:cNvSpPr txBox="1">
            <a:spLocks/>
          </p:cNvSpPr>
          <p:nvPr/>
        </p:nvSpPr>
        <p:spPr>
          <a:xfrm>
            <a:off x="4788024" y="5733256"/>
            <a:ext cx="4211960" cy="941189"/>
          </a:xfrm>
          <a:prstGeom prst="rect">
            <a:avLst/>
          </a:prstGeom>
          <a:solidFill>
            <a:srgbClr val="33CCFF"/>
          </a:solidFill>
        </p:spPr>
        <p:txBody>
          <a:bodyPr vert="horz" tIns="0" bIns="0" anchor="b"/>
          <a:lstStyle/>
          <a:p>
            <a:pPr algn="ctr"/>
            <a:r>
              <a:rPr lang="en-US" sz="2400" b="1" i="1" dirty="0" err="1" smtClean="0"/>
              <a:t>p.Paraceltites</a:t>
            </a:r>
            <a:endParaRPr lang="ru-RU" sz="2400" dirty="0" smtClean="0"/>
          </a:p>
          <a:p>
            <a:pPr algn="ctr"/>
            <a:r>
              <a:rPr lang="en-US" sz="2400" b="1" i="1" dirty="0" err="1" smtClean="0"/>
              <a:t>K</a:t>
            </a:r>
            <a:r>
              <a:rPr lang="en-US" sz="2400" b="1" i="1" baseline="-25000" dirty="0" err="1" smtClean="0"/>
              <a:t>1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9698" name="Picture 2" descr="D:\ЕГОР\универ\ПАЛЕОНТОЛОГИЯ\Альбом\DSC02715.JPG"/>
          <p:cNvPicPr>
            <a:picLocks noChangeAspect="1" noChangeArrowheads="1"/>
          </p:cNvPicPr>
          <p:nvPr/>
        </p:nvPicPr>
        <p:blipFill>
          <a:blip r:embed="rId3" cstate="print"/>
          <a:srcRect l="18455" r="36909"/>
          <a:stretch>
            <a:fillRect/>
          </a:stretch>
        </p:blipFill>
        <p:spPr bwMode="auto">
          <a:xfrm rot="5400000">
            <a:off x="894756" y="1561628"/>
            <a:ext cx="1891152" cy="3177625"/>
          </a:xfrm>
          <a:prstGeom prst="rect">
            <a:avLst/>
          </a:prstGeom>
          <a:noFill/>
        </p:spPr>
      </p:pic>
      <p:pic>
        <p:nvPicPr>
          <p:cNvPr id="29699" name="Picture 3" descr="G:\палео\DSC02830.JPG"/>
          <p:cNvPicPr>
            <a:picLocks noChangeAspect="1" noChangeArrowheads="1"/>
          </p:cNvPicPr>
          <p:nvPr/>
        </p:nvPicPr>
        <p:blipFill>
          <a:blip r:embed="rId4" cstate="print"/>
          <a:srcRect l="6152" t="45112" r="6152"/>
          <a:stretch>
            <a:fillRect/>
          </a:stretch>
        </p:blipFill>
        <p:spPr bwMode="auto">
          <a:xfrm>
            <a:off x="1259632" y="4221088"/>
            <a:ext cx="3135411" cy="1471824"/>
          </a:xfrm>
          <a:prstGeom prst="rect">
            <a:avLst/>
          </a:prstGeom>
          <a:noFill/>
        </p:spPr>
      </p:pic>
      <p:pic>
        <p:nvPicPr>
          <p:cNvPr id="29700" name="Picture 4" descr="G:\палео\DSC02831.JPG"/>
          <p:cNvPicPr>
            <a:picLocks noChangeAspect="1" noChangeArrowheads="1"/>
          </p:cNvPicPr>
          <p:nvPr/>
        </p:nvPicPr>
        <p:blipFill>
          <a:blip r:embed="rId5" cstate="print"/>
          <a:srcRect l="12303" t="12303" r="12303" b="39698"/>
          <a:stretch>
            <a:fillRect/>
          </a:stretch>
        </p:blipFill>
        <p:spPr bwMode="auto">
          <a:xfrm>
            <a:off x="4996611" y="2726510"/>
            <a:ext cx="4035681" cy="19266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62944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AEA79EB98C0E246AC9D62295B8DC0C5" ma:contentTypeVersion="0" ma:contentTypeDescription="Создание документа." ma:contentTypeScope="" ma:versionID="8254900dee835b32cc12d7c76e289ea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AE902E3-70E1-4BD7-A7EC-82CEEF04CAC1}"/>
</file>

<file path=customXml/itemProps2.xml><?xml version="1.0" encoding="utf-8"?>
<ds:datastoreItem xmlns:ds="http://schemas.openxmlformats.org/officeDocument/2006/customXml" ds:itemID="{38207A3B-965E-482D-939C-6DEEE4650DFA}"/>
</file>

<file path=customXml/itemProps3.xml><?xml version="1.0" encoding="utf-8"?>
<ds:datastoreItem xmlns:ds="http://schemas.openxmlformats.org/officeDocument/2006/customXml" ds:itemID="{00F78566-21A0-4569-9558-897BBE75EFC9}"/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164</Words>
  <Application>Microsoft Office PowerPoint</Application>
  <PresentationFormat>Экран (4:3)</PresentationFormat>
  <Paragraphs>81</Paragraphs>
  <Slides>10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comp</dc:creator>
  <cp:lastModifiedBy>Таня</cp:lastModifiedBy>
  <cp:revision>23</cp:revision>
  <dcterms:created xsi:type="dcterms:W3CDTF">2016-03-15T08:34:02Z</dcterms:created>
  <dcterms:modified xsi:type="dcterms:W3CDTF">2016-03-21T18:58:57Z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0x0101008AEA79EB98C0E246AC9D62295B8DC0C5</vt:lpwstr>
  </property>
</Properties>
</file>